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5" r:id="rId3"/>
    <p:sldId id="286" r:id="rId4"/>
  </p:sldIdLst>
  <p:sldSz cx="18288000" cy="10287000"/>
  <p:notesSz cx="6858000" cy="9144000"/>
  <p:embeddedFontLst>
    <p:embeddedFont>
      <p:font typeface="Century Schoolbook" panose="02040604050505020304" pitchFamily="18" charset="0"/>
      <p:regular r:id="rId5"/>
      <p:bold r:id="rId6"/>
      <p:italic r:id="rId7"/>
      <p:bold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Roboto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CD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 autoAdjust="0"/>
    <p:restoredTop sz="93691" autoAdjust="0"/>
  </p:normalViewPr>
  <p:slideViewPr>
    <p:cSldViewPr>
      <p:cViewPr varScale="1">
        <p:scale>
          <a:sx n="59" d="100"/>
          <a:sy n="59" d="100"/>
        </p:scale>
        <p:origin x="594" y="7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mdoy.71@yandex.ru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60624" y="0"/>
            <a:ext cx="3528392" cy="3271292"/>
          </a:xfrm>
          <a:prstGeom prst="rect">
            <a:avLst/>
          </a:prstGeom>
          <a:solidFill>
            <a:srgbClr val="F5A700"/>
          </a:solidFill>
        </p:spPr>
      </p:sp>
      <p:grpSp>
        <p:nvGrpSpPr>
          <p:cNvPr id="3" name="Group 3"/>
          <p:cNvGrpSpPr/>
          <p:nvPr/>
        </p:nvGrpSpPr>
        <p:grpSpPr>
          <a:xfrm>
            <a:off x="16590621" y="9031932"/>
            <a:ext cx="1338355" cy="802651"/>
            <a:chOff x="0" y="0"/>
            <a:chExt cx="1784474" cy="107020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84474" cy="1070201"/>
              <a:chOff x="0" y="0"/>
              <a:chExt cx="865399" cy="5181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6350" y="6360"/>
                <a:ext cx="852699" cy="506284"/>
              </a:xfrm>
              <a:custGeom>
                <a:avLst/>
                <a:gdLst/>
                <a:ahLst/>
                <a:cxnLst/>
                <a:rect l="l" t="t" r="r" b="b"/>
                <a:pathLst>
                  <a:path w="852699" h="506284">
                    <a:moveTo>
                      <a:pt x="252730" y="0"/>
                    </a:moveTo>
                    <a:lnTo>
                      <a:pt x="599969" y="0"/>
                    </a:lnTo>
                    <a:cubicBezTo>
                      <a:pt x="739669" y="0"/>
                      <a:pt x="852699" y="113215"/>
                      <a:pt x="852699" y="253143"/>
                    </a:cubicBezTo>
                    <a:cubicBezTo>
                      <a:pt x="852699" y="393070"/>
                      <a:pt x="739669" y="506285"/>
                      <a:pt x="599969" y="506285"/>
                    </a:cubicBezTo>
                    <a:lnTo>
                      <a:pt x="252730" y="506285"/>
                    </a:lnTo>
                    <a:cubicBezTo>
                      <a:pt x="113030" y="506285"/>
                      <a:pt x="0" y="393070"/>
                      <a:pt x="0" y="253143"/>
                    </a:cubicBezTo>
                    <a:cubicBezTo>
                      <a:pt x="0" y="113215"/>
                      <a:pt x="113030" y="0"/>
                      <a:pt x="252730" y="0"/>
                    </a:cubicBezTo>
                    <a:close/>
                  </a:path>
                </a:pathLst>
              </a:custGeom>
              <a:solidFill>
                <a:srgbClr val="14110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93198" y="401024"/>
              <a:ext cx="998079" cy="315171"/>
              <a:chOff x="0" y="0"/>
              <a:chExt cx="1359375" cy="4292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5080"/>
                <a:ext cx="1359375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359375" h="434340">
                    <a:moveTo>
                      <a:pt x="1341595" y="187960"/>
                    </a:moveTo>
                    <a:lnTo>
                      <a:pt x="1079975" y="11430"/>
                    </a:lnTo>
                    <a:cubicBezTo>
                      <a:pt x="1062195" y="0"/>
                      <a:pt x="1039335" y="3810"/>
                      <a:pt x="1026635" y="21590"/>
                    </a:cubicBezTo>
                    <a:cubicBezTo>
                      <a:pt x="1015205" y="39370"/>
                      <a:pt x="1019015" y="62230"/>
                      <a:pt x="1036795" y="74930"/>
                    </a:cubicBezTo>
                    <a:lnTo>
                      <a:pt x="1195545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195545" y="257810"/>
                    </a:lnTo>
                    <a:lnTo>
                      <a:pt x="1036795" y="364490"/>
                    </a:lnTo>
                    <a:cubicBezTo>
                      <a:pt x="1019015" y="375920"/>
                      <a:pt x="1015205" y="400050"/>
                      <a:pt x="1026635" y="417830"/>
                    </a:cubicBezTo>
                    <a:cubicBezTo>
                      <a:pt x="1034255" y="429260"/>
                      <a:pt x="1045685" y="434340"/>
                      <a:pt x="1058385" y="434340"/>
                    </a:cubicBezTo>
                    <a:cubicBezTo>
                      <a:pt x="1066005" y="434340"/>
                      <a:pt x="1073625" y="431800"/>
                      <a:pt x="1079975" y="427990"/>
                    </a:cubicBezTo>
                    <a:lnTo>
                      <a:pt x="1342865" y="251460"/>
                    </a:lnTo>
                    <a:cubicBezTo>
                      <a:pt x="1353025" y="243840"/>
                      <a:pt x="1359375" y="232410"/>
                      <a:pt x="1359375" y="219710"/>
                    </a:cubicBezTo>
                    <a:cubicBezTo>
                      <a:pt x="1359375" y="207010"/>
                      <a:pt x="1353025" y="195580"/>
                      <a:pt x="1341595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4" name="TextBox 6"/>
          <p:cNvSpPr txBox="1"/>
          <p:nvPr/>
        </p:nvSpPr>
        <p:spPr>
          <a:xfrm>
            <a:off x="1846741" y="1280617"/>
            <a:ext cx="1258802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spc="-36" dirty="0" smtClean="0">
                <a:solidFill>
                  <a:srgbClr val="524C4C"/>
                </a:solidFill>
                <a:latin typeface="Century Gothic" panose="020B0502020202020204" pitchFamily="34" charset="0"/>
              </a:rPr>
              <a:t>Служба логопедической помощи в ДОУ</a:t>
            </a:r>
            <a:endParaRPr lang="en-US" sz="6000" spc="-36" dirty="0">
              <a:solidFill>
                <a:srgbClr val="524C4C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 rot="10800000" flipV="1">
            <a:off x="504056" y="174949"/>
            <a:ext cx="1461660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altLang="ru-RU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униципальное бюджетное дошкольное образовательное учреждение г. Шахты Ростовской области «Детский сад №71»</a:t>
            </a:r>
            <a:endParaRPr kumimoji="0" lang="ru-RU" altLang="ru-RU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66" name="Picture 2" descr="Журавушка №71 - Сведения об образовательной организ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076" y="390972"/>
            <a:ext cx="2768900" cy="24687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t="25719" r="20607" b="13546"/>
          <a:stretch/>
        </p:blipFill>
        <p:spPr>
          <a:xfrm>
            <a:off x="3023320" y="3415308"/>
            <a:ext cx="3096344" cy="3947837"/>
          </a:xfrm>
          <a:prstGeom prst="round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t="27779" r="19382" b="13703"/>
          <a:stretch/>
        </p:blipFill>
        <p:spPr>
          <a:xfrm>
            <a:off x="11108293" y="3415308"/>
            <a:ext cx="3148275" cy="3947837"/>
          </a:xfrm>
          <a:prstGeom prst="round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92072" y="7370519"/>
            <a:ext cx="592266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Ятина А.А.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учитель-логопед первой категории, лауреат конкурса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«Педагог года-2022» г. Шахты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8542" y="7303740"/>
            <a:ext cx="786541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Артамонова С.В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.</a:t>
            </a:r>
          </a:p>
          <a:p>
            <a:pPr algn="ctr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.п.н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., доцент, учитель-логопед высшей категории, клинический логопед, победитель областного конкурса «Лучший педагогический работник дошкольного образования РО»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2"/>
          <p:cNvSpPr/>
          <p:nvPr/>
        </p:nvSpPr>
        <p:spPr>
          <a:xfrm>
            <a:off x="-80386" y="0"/>
            <a:ext cx="299365" cy="10287000"/>
          </a:xfrm>
          <a:prstGeom prst="rect">
            <a:avLst/>
          </a:prstGeom>
          <a:solidFill>
            <a:srgbClr val="F5A700"/>
          </a:solid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596619" y="-23813"/>
            <a:ext cx="7691381" cy="10287000"/>
          </a:xfrm>
          <a:prstGeom prst="rect">
            <a:avLst/>
          </a:prstGeom>
          <a:solidFill>
            <a:srgbClr val="F5A700"/>
          </a:solidFill>
        </p:spPr>
      </p:sp>
      <p:grpSp>
        <p:nvGrpSpPr>
          <p:cNvPr id="3" name="Group 3"/>
          <p:cNvGrpSpPr/>
          <p:nvPr/>
        </p:nvGrpSpPr>
        <p:grpSpPr>
          <a:xfrm>
            <a:off x="9836741" y="318964"/>
            <a:ext cx="8308259" cy="9649072"/>
            <a:chOff x="0" y="0"/>
            <a:chExt cx="2678387" cy="278384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678387" cy="2783840"/>
            </a:xfrm>
            <a:custGeom>
              <a:avLst/>
              <a:gdLst/>
              <a:ahLst/>
              <a:cxnLst/>
              <a:rect l="l" t="t" r="r" b="b"/>
              <a:pathLst>
                <a:path w="2678387" h="2783840">
                  <a:moveTo>
                    <a:pt x="2553927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53927" y="0"/>
                  </a:lnTo>
                  <a:cubicBezTo>
                    <a:pt x="2622507" y="0"/>
                    <a:pt x="2678387" y="55880"/>
                    <a:pt x="2678387" y="124460"/>
                  </a:cubicBezTo>
                  <a:lnTo>
                    <a:pt x="2678387" y="2659380"/>
                  </a:lnTo>
                  <a:cubicBezTo>
                    <a:pt x="2678387" y="2727960"/>
                    <a:pt x="2622507" y="2783840"/>
                    <a:pt x="2553927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TextBox 17"/>
          <p:cNvSpPr txBox="1"/>
          <p:nvPr/>
        </p:nvSpPr>
        <p:spPr>
          <a:xfrm>
            <a:off x="1007096" y="390972"/>
            <a:ext cx="869456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ходе логопедической работы с детьми с ОВЗ в условиях ДОУ используем:</a:t>
            </a:r>
            <a:endParaRPr lang="ru-R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048" y="1687116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Roboto" panose="020B0604020202020204" charset="0"/>
                <a:ea typeface="Roboto" panose="020B0604020202020204" charset="0"/>
              </a:rPr>
              <a:t>1</a:t>
            </a:r>
            <a:r>
              <a:rPr lang="ru-RU" sz="2800" dirty="0" smtClean="0">
                <a:latin typeface="Roboto" panose="020B0604020202020204" charset="0"/>
                <a:ea typeface="Roboto" panose="020B0604020202020204" charset="0"/>
              </a:rPr>
              <a:t>. Нейропсихологический подход:</a:t>
            </a:r>
            <a:endParaRPr lang="ru-RU" sz="2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008" y="6151612"/>
            <a:ext cx="962325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 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Портал «</a:t>
            </a:r>
            <a:r>
              <a:rPr lang="ru-RU" sz="2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Мерсибо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».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 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Интерактивная обучающая система «</a:t>
            </a:r>
            <a:r>
              <a:rPr lang="ru-RU" sz="2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Мультикид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».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 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Игровой центр «Сова».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 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Онлайн-платформа «</a:t>
            </a:r>
            <a:r>
              <a:rPr lang="ru-RU" sz="2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Викиум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».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 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Программное обеспечение «</a:t>
            </a:r>
            <a:r>
              <a:rPr lang="en-US" sz="2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Mimio</a:t>
            </a:r>
            <a:r>
              <a:rPr lang="en-US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 Studio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»</a:t>
            </a: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.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Roboto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84783" y="5719564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oboto" panose="020B0604020202020204" charset="0"/>
                <a:ea typeface="Roboto" panose="020B0604020202020204" charset="0"/>
              </a:rPr>
              <a:t>2</a:t>
            </a:r>
            <a:r>
              <a:rPr lang="ru-RU" sz="2800" dirty="0" smtClean="0">
                <a:latin typeface="Roboto" panose="020B0604020202020204" charset="0"/>
                <a:ea typeface="Roboto" panose="020B0604020202020204" charset="0"/>
              </a:rPr>
              <a:t>. ИКТ в коррекции речевых нарушений:</a:t>
            </a:r>
            <a:endParaRPr lang="ru-RU" sz="2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744400" y="3992643"/>
            <a:ext cx="2311688" cy="2374993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5" b="30470"/>
          <a:stretch/>
        </p:blipFill>
        <p:spPr>
          <a:xfrm>
            <a:off x="10063219" y="614792"/>
            <a:ext cx="3223948" cy="2439761"/>
          </a:xfrm>
          <a:prstGeom prst="round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10063219" y="7320017"/>
            <a:ext cx="3132493" cy="2310032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Скругленный прямоугольник 16"/>
          <p:cNvSpPr/>
          <p:nvPr/>
        </p:nvSpPr>
        <p:spPr>
          <a:xfrm>
            <a:off x="14775486" y="614792"/>
            <a:ext cx="3225498" cy="2439761"/>
          </a:xfrm>
          <a:prstGeom prst="roundRect">
            <a:avLst>
              <a:gd name="adj" fmla="val 10000"/>
            </a:avLst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Скругленный прямоугольник 17"/>
          <p:cNvSpPr/>
          <p:nvPr/>
        </p:nvSpPr>
        <p:spPr>
          <a:xfrm>
            <a:off x="15466507" y="3556993"/>
            <a:ext cx="2534477" cy="3108925"/>
          </a:xfrm>
          <a:prstGeom prst="roundRect">
            <a:avLst>
              <a:gd name="adj" fmla="val 10000"/>
            </a:avLst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r="18125" b="11171"/>
          <a:stretch/>
        </p:blipFill>
        <p:spPr>
          <a:xfrm>
            <a:off x="14775486" y="7320017"/>
            <a:ext cx="3148224" cy="2310032"/>
          </a:xfrm>
          <a:prstGeom prst="round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19" y="3556993"/>
            <a:ext cx="2239578" cy="3108925"/>
          </a:xfrm>
          <a:prstGeom prst="round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5008" y="2119164"/>
            <a:ext cx="9623257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Roboto" panose="020B0604020202020204" charset="0"/>
              </a:rPr>
              <a:t> 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Артикуляционная гимнастика с </a:t>
            </a:r>
            <a:r>
              <a:rPr lang="ru-RU" sz="2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биоэнергопластикой</a:t>
            </a:r>
            <a:endPara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Roboto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 </a:t>
            </a: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в 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преодолении </a:t>
            </a: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речевых нарушений.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 </a:t>
            </a: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Развитие </a:t>
            </a: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эмоционального и физического интеллекта, коммуникативных навыков на основе «Теории триединого мозга» Пола </a:t>
            </a:r>
            <a:r>
              <a:rPr lang="ru-RU" sz="2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Маклина</a:t>
            </a:r>
            <a:r>
              <a:rPr lang="ru-RU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Roboto" panose="020B0604020202020204" charset="0"/>
              </a:rPr>
              <a:t> у детей раннего и дошкольного возраста.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876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596619" y="-23813"/>
            <a:ext cx="7691381" cy="10287000"/>
          </a:xfrm>
          <a:prstGeom prst="rect">
            <a:avLst/>
          </a:prstGeom>
          <a:solidFill>
            <a:srgbClr val="F5A700"/>
          </a:solidFill>
        </p:spPr>
      </p:sp>
      <p:grpSp>
        <p:nvGrpSpPr>
          <p:cNvPr id="3" name="Group 3"/>
          <p:cNvGrpSpPr/>
          <p:nvPr/>
        </p:nvGrpSpPr>
        <p:grpSpPr>
          <a:xfrm>
            <a:off x="9836741" y="1028700"/>
            <a:ext cx="7917859" cy="8229600"/>
            <a:chOff x="0" y="0"/>
            <a:chExt cx="2678387" cy="278384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678387" cy="2783840"/>
            </a:xfrm>
            <a:custGeom>
              <a:avLst/>
              <a:gdLst/>
              <a:ahLst/>
              <a:cxnLst/>
              <a:rect l="l" t="t" r="r" b="b"/>
              <a:pathLst>
                <a:path w="2678387" h="2783840">
                  <a:moveTo>
                    <a:pt x="2553927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53927" y="0"/>
                  </a:lnTo>
                  <a:cubicBezTo>
                    <a:pt x="2622507" y="0"/>
                    <a:pt x="2678387" y="55880"/>
                    <a:pt x="2678387" y="124460"/>
                  </a:cubicBezTo>
                  <a:lnTo>
                    <a:pt x="2678387" y="2659380"/>
                  </a:lnTo>
                  <a:cubicBezTo>
                    <a:pt x="2678387" y="2727960"/>
                    <a:pt x="2622507" y="2783840"/>
                    <a:pt x="2553927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TextBox 5"/>
          <p:cNvSpPr txBox="1"/>
          <p:nvPr/>
        </p:nvSpPr>
        <p:spPr>
          <a:xfrm>
            <a:off x="855516" y="4018627"/>
            <a:ext cx="884614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Roboto" panose="020B0604020202020204" charset="0"/>
                <a:ea typeface="Roboto" panose="020B0604020202020204" charset="0"/>
              </a:rPr>
              <a:t>Адрес электронной почты: </a:t>
            </a:r>
            <a:r>
              <a:rPr lang="en-US" sz="4000" dirty="0" smtClean="0">
                <a:hlinkClick r:id="rId2"/>
              </a:rPr>
              <a:t>mdoy.71@yandex.ru</a:t>
            </a:r>
            <a:endParaRPr lang="en-US" sz="4000" dirty="0" smtClean="0"/>
          </a:p>
          <a:p>
            <a:endParaRPr lang="en-US" sz="4000" dirty="0"/>
          </a:p>
          <a:p>
            <a:pPr algn="ctr"/>
            <a:r>
              <a:rPr lang="ru-RU" sz="3600" dirty="0" smtClean="0">
                <a:latin typeface="Roboto" panose="020B0604020202020204" charset="0"/>
                <a:ea typeface="Roboto" panose="020B0604020202020204" charset="0"/>
              </a:rPr>
              <a:t>Контактный телефон: +7(636)-23-20-61</a:t>
            </a:r>
            <a:endParaRPr lang="ru-RU" sz="36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1029816" y="2839244"/>
            <a:ext cx="869456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контакты:</a:t>
            </a:r>
            <a:endParaRPr lang="ru-RU" sz="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309" y="2263180"/>
            <a:ext cx="3810000" cy="3810000"/>
          </a:xfrm>
          <a:prstGeom prst="rect">
            <a:avLst/>
          </a:prstGeom>
        </p:spPr>
      </p:pic>
      <p:sp>
        <p:nvSpPr>
          <p:cNvPr id="8" name="TextBox 24"/>
          <p:cNvSpPr txBox="1"/>
          <p:nvPr/>
        </p:nvSpPr>
        <p:spPr>
          <a:xfrm>
            <a:off x="10213209" y="6655668"/>
            <a:ext cx="84582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2A2A2A"/>
                </a:solidFill>
                <a:latin typeface="Century Gothic" panose="020B0502020202020204" pitchFamily="34" charset="0"/>
              </a:rPr>
              <a:t>Отсканируйте QR-</a:t>
            </a:r>
            <a:r>
              <a:rPr lang="en-US" sz="3600" dirty="0" err="1">
                <a:solidFill>
                  <a:srgbClr val="2A2A2A"/>
                </a:solidFill>
                <a:latin typeface="Century Gothic" panose="020B0502020202020204" pitchFamily="34" charset="0"/>
              </a:rPr>
              <a:t>код</a:t>
            </a:r>
            <a:r>
              <a:rPr lang="en-US" sz="3600" dirty="0">
                <a:solidFill>
                  <a:srgbClr val="2A2A2A"/>
                </a:solidFill>
                <a:latin typeface="Century Gothic" panose="020B0502020202020204" pitchFamily="34" charset="0"/>
              </a:rPr>
              <a:t>, </a:t>
            </a:r>
            <a:endParaRPr lang="ru-RU" sz="3600" dirty="0" smtClean="0">
              <a:solidFill>
                <a:srgbClr val="2A2A2A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2A2A2A"/>
                </a:solidFill>
                <a:latin typeface="Century Gothic" panose="020B0502020202020204" pitchFamily="34" charset="0"/>
              </a:rPr>
              <a:t>чтобы </a:t>
            </a:r>
            <a:r>
              <a:rPr lang="en-US" sz="3600" dirty="0">
                <a:solidFill>
                  <a:srgbClr val="2A2A2A"/>
                </a:solidFill>
                <a:latin typeface="Century Gothic" panose="020B0502020202020204" pitchFamily="34" charset="0"/>
              </a:rPr>
              <a:t>увидеть </a:t>
            </a:r>
            <a:r>
              <a:rPr lang="ru-RU" sz="3600" dirty="0" smtClean="0">
                <a:solidFill>
                  <a:srgbClr val="2A2A2A"/>
                </a:solidFill>
                <a:latin typeface="Century Gothic" panose="020B0502020202020204" pitchFamily="34" charset="0"/>
              </a:rPr>
              <a:t>наш сайт</a:t>
            </a:r>
            <a:endParaRPr lang="en-US" sz="3600" dirty="0">
              <a:solidFill>
                <a:srgbClr val="2A2A2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52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176</Words>
  <Application>Microsoft Office PowerPoint</Application>
  <PresentationFormat>Произвольный</PresentationFormat>
  <Paragraphs>25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10" baseType="lpstr">
      <vt:lpstr>Arial</vt:lpstr>
      <vt:lpstr>Century Schoolbook</vt:lpstr>
      <vt:lpstr>Calibri</vt:lpstr>
      <vt:lpstr>Times New Roman</vt:lpstr>
      <vt:lpstr>Century Gothic</vt:lpstr>
      <vt:lpstr>Roboto</vt:lpstr>
      <vt:lpstr>Office Theme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и Оранжевый Чистый Цифровой Технологическая Компания Еженедельные Новости Команды Презентация</dc:title>
  <cp:lastModifiedBy>USER</cp:lastModifiedBy>
  <cp:revision>64</cp:revision>
  <dcterms:created xsi:type="dcterms:W3CDTF">2006-08-16T00:00:00Z</dcterms:created>
  <dcterms:modified xsi:type="dcterms:W3CDTF">2022-10-27T07:36:19Z</dcterms:modified>
  <dc:identifier>DAFBcVNBdm0</dc:identifier>
</cp:coreProperties>
</file>